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</p:sldIdLst>
  <p:sldSz cy="7560000" cx="10692000"/>
  <p:notesSz cx="7560000" cy="10692000"/>
  <p:embeddedFontLst>
    <p:embeddedFont>
      <p:font typeface="Saira Stencil One"/>
      <p:regular r:id="rId54"/>
    </p:embeddedFont>
    <p:embeddedFont>
      <p:font typeface="Allerta Stencil"/>
      <p:regular r:id="rId55"/>
    </p:embeddedFont>
    <p:embeddedFont>
      <p:font typeface="Fredericka the Great"/>
      <p:regular r:id="rId56"/>
    </p:embeddedFont>
    <p:embeddedFont>
      <p:font typeface="Big Shoulders Stencil Text"/>
      <p:regular r:id="rId57"/>
      <p:bold r:id="rId58"/>
    </p:embeddedFont>
    <p:embeddedFont>
      <p:font typeface="Big Shoulders Stencil Display"/>
      <p:regular r:id="rId59"/>
      <p:bold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747775"/>
          </p15:clr>
        </p15:guide>
        <p15:guide id="2" pos="33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56B81F2-F243-4FDB-B182-EEED855F53FA}">
  <a:tblStyle styleId="{556B81F2-F243-4FDB-B182-EEED855F53F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45AC65B-1872-4CB0-BCB5-FB8B9DB6959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3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BigShouldersStencilDisplay-bold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font" Target="fonts/AllertaStencil-regular.fntdata"/><Relationship Id="rId10" Type="http://schemas.openxmlformats.org/officeDocument/2006/relationships/slide" Target="slides/slide4.xml"/><Relationship Id="rId54" Type="http://schemas.openxmlformats.org/officeDocument/2006/relationships/font" Target="fonts/SairaStencilOne-regular.fntdata"/><Relationship Id="rId13" Type="http://schemas.openxmlformats.org/officeDocument/2006/relationships/slide" Target="slides/slide7.xml"/><Relationship Id="rId57" Type="http://schemas.openxmlformats.org/officeDocument/2006/relationships/font" Target="fonts/BigShouldersStencilText-regular.fntdata"/><Relationship Id="rId12" Type="http://schemas.openxmlformats.org/officeDocument/2006/relationships/slide" Target="slides/slide6.xml"/><Relationship Id="rId56" Type="http://schemas.openxmlformats.org/officeDocument/2006/relationships/font" Target="fonts/FrederickatheGreat-regular.fntdata"/><Relationship Id="rId15" Type="http://schemas.openxmlformats.org/officeDocument/2006/relationships/slide" Target="slides/slide9.xml"/><Relationship Id="rId59" Type="http://schemas.openxmlformats.org/officeDocument/2006/relationships/font" Target="fonts/BigShouldersStencilDisplay-regular.fntdata"/><Relationship Id="rId14" Type="http://schemas.openxmlformats.org/officeDocument/2006/relationships/slide" Target="slides/slide8.xml"/><Relationship Id="rId58" Type="http://schemas.openxmlformats.org/officeDocument/2006/relationships/font" Target="fonts/BigShouldersStencilText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e535d61c5_0_2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e535d61c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bac099218e_0_101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bac099218e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7e6a388cbb_0_128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7e6a388cbb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ac099218e_0_189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bac099218e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bac099218e_0_59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bac099218e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bac099218e_0_64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bac099218e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bac099218e_0_6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bac099218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bac099218e_0_11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bac099218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bac099218e_0_15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bac099218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bac099218e_0_19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bac099218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bac099218e_0_270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bac099218e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bac099218e_0_48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bac099218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bac099218e_0_143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bac099218e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bac099218e_0_168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bac099218e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bac099218e_0_163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bac099218e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bac099218e_0_179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bac099218e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bac099218e_0_148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bac099218e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bac099218e_0_184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bac099218e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7e535d61c5_0_34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7e535d61c5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bac099218e_0_221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bac099218e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bac099218e_0_123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bac099218e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bac099218e_0_115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bac099218e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bac099218e_0_129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bac099218e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bac099218e_0_241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bac099218e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bac099218e_0_226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bac099218e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bac099218e_0_231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bac099218e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bac099218e_0_236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bac099218e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7e6a388cbb_0_120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7e6a388cbb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bac099218e_0_251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bac099218e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7e6a388cbb_0_88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7e6a388cbb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7e6a388cbb_0_97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7e6a388cbb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7e6a388cbb_0_72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7e6a388cbb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7e6a388cbb_0_8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27e6a388cb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bac099218e_0_90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bac099218e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7e6a388cbb_0_135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7e6a388cbb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bac099218e_0_199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bac099218e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bac099218e_0_158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2bac099218e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7e6a388cbb_0_46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27e6a388cbb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bac099218e_0_205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2bac099218e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7e6a388cbb_0_60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7e6a388cb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bac099218e_0_211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bac099218e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7e6a388cbb_0_20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27e6a388cb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7e6a388cbb_0_104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27e6a388cbb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bac099218e_0_263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2bac099218e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bac099218e_0_0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2bac09921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2bac099218e_0_277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2bac099218e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docs.google.com/spreadsheets/d/1Eix7_YjNkcm6uCoBK7PwPJZj9zE8zRObo_vExeNCz1w/edit#gid=1202155179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docs.google.com/spreadsheets/d/1Eix7_YjNkcm6uCoBK7PwPJZj9zE8zRObo_vExeNCz1w/edit#gid=1202155179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docs.google.com/spreadsheets/d/1Eix7_YjNkcm6uCoBK7PwPJZj9zE8zRObo_vExeNCz1w/edit#gid=1639040380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docs.google.com/spreadsheets/d/1Eix7_YjNkcm6uCoBK7PwPJZj9zE8zRObo_vExeNCz1w/edit#gid=1534686936" TargetMode="External"/><Relationship Id="rId4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docs.google.com/spreadsheets/d/1Eix7_YjNkcm6uCoBK7PwPJZj9zE8zRObo_vExeNCz1w/edit#gid=102700731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docs.google.com/spreadsheets/d/1Eix7_YjNkcm6uCoBK7PwPJZj9zE8zRObo_vExeNCz1w/edit#gid=1141563942" TargetMode="External"/><Relationship Id="rId4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docs.google.com/spreadsheets/d/1Eix7_YjNkcm6uCoBK7PwPJZj9zE8zRObo_vExeNCz1w/edit#gid=102700731" TargetMode="External"/><Relationship Id="rId4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docs.google.com/spreadsheets/d/1Eix7_YjNkcm6uCoBK7PwPJZj9zE8zRObo_vExeNCz1w/edit#gid=1998555918" TargetMode="External"/><Relationship Id="rId4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hyperlink" Target="https://docs.google.com/spreadsheets/d/1Eix7_YjNkcm6uCoBK7PwPJZj9zE8zRObo_vExeNCz1w/edit#gid=1141563942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docs.google.com/spreadsheets/d/1Eix7_YjNkcm6uCoBK7PwPJZj9zE8zRObo_vExeNCz1w/edit#gid=1141563942" TargetMode="External"/><Relationship Id="rId4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png"/><Relationship Id="rId4" Type="http://schemas.openxmlformats.org/officeDocument/2006/relationships/hyperlink" Target="https://forms.gle/oWKkYvdMWvPJFVPT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078" l="0" r="0" t="0"/>
          <a:stretch/>
        </p:blipFill>
        <p:spPr>
          <a:xfrm>
            <a:off x="152400" y="259725"/>
            <a:ext cx="10387201" cy="700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342750" y="5341975"/>
            <a:ext cx="10006500" cy="14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TINERI 15-35 ANI ROMANIA 2022 (INNSE)</a:t>
            </a:r>
            <a:endParaRPr sz="48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0" y="2117700"/>
            <a:ext cx="10692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5,489,521</a:t>
            </a:r>
            <a:endParaRPr sz="9600"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549300" y="365125"/>
            <a:ext cx="9593400" cy="1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Număr </a:t>
            </a:r>
            <a:r>
              <a:rPr b="1" lang="en" sz="48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consultări</a:t>
            </a:r>
            <a:r>
              <a:rPr b="1" lang="en" sz="48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tineret ultimii 5 ani. </a:t>
            </a:r>
            <a:endParaRPr b="1" sz="48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3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Culoarea</a:t>
            </a:r>
            <a:r>
              <a:rPr i="1" lang="en" sz="23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Gri = 0 </a:t>
            </a:r>
            <a:r>
              <a:rPr i="1" lang="en" sz="23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consultări </a:t>
            </a:r>
            <a:r>
              <a:rPr i="1" lang="en" sz="23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/ </a:t>
            </a:r>
            <a:r>
              <a:rPr i="1" lang="en" sz="23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Mărime</a:t>
            </a:r>
            <a:r>
              <a:rPr i="1" lang="en" sz="23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cerc = populatie tineri</a:t>
            </a:r>
            <a:endParaRPr i="1" sz="23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4263" y="1686100"/>
            <a:ext cx="6031671" cy="5572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2437014" y="2985179"/>
            <a:ext cx="1369800" cy="9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rPr>
              <a:t>Primaria Sector 2</a:t>
            </a:r>
            <a:endParaRPr sz="2300">
              <a:solidFill>
                <a:schemeClr val="dk2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3580014" y="2146979"/>
            <a:ext cx="1369800" cy="9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rPr>
              <a:t>Primaria Sector 3</a:t>
            </a:r>
            <a:endParaRPr sz="2300">
              <a:solidFill>
                <a:schemeClr val="dk2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6018414" y="2146979"/>
            <a:ext cx="1369800" cy="9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rPr>
              <a:t>Primaria Sector 5</a:t>
            </a:r>
            <a:endParaRPr sz="2300">
              <a:solidFill>
                <a:schemeClr val="dk2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/>
        </p:nvSpPr>
        <p:spPr>
          <a:xfrm>
            <a:off x="1375950" y="1432500"/>
            <a:ext cx="7940100" cy="46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Saira Stencil One"/>
                <a:ea typeface="Saira Stencil One"/>
                <a:cs typeface="Saira Stencil One"/>
                <a:sym typeface="Saira Stencil One"/>
              </a:rPr>
              <a:t>Statul trebuie să consulte organizațiile de tineret în elaborarea politicilor relevante, </a:t>
            </a:r>
            <a:endParaRPr sz="4800"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Saira Stencil One"/>
                <a:ea typeface="Saira Stencil One"/>
                <a:cs typeface="Saira Stencil One"/>
                <a:sym typeface="Saira Stencil One"/>
              </a:rPr>
              <a:t>conform Legii tinerilor nr. 350/2006</a:t>
            </a:r>
            <a:endParaRPr sz="4800"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1375950" y="2743350"/>
            <a:ext cx="7940100" cy="20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dk1"/>
                </a:solidFill>
                <a:latin typeface="Allerta Stencil"/>
                <a:ea typeface="Allerta Stencil"/>
                <a:cs typeface="Allerta Stencil"/>
                <a:sym typeface="Allerta Stencil"/>
              </a:rPr>
              <a:t>Mentiuni:</a:t>
            </a:r>
            <a:endParaRPr sz="9600">
              <a:solidFill>
                <a:schemeClr val="dk1"/>
              </a:solidFill>
              <a:latin typeface="Allerta Stencil"/>
              <a:ea typeface="Allerta Stencil"/>
              <a:cs typeface="Allerta Stencil"/>
              <a:sym typeface="Allerta Stencil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/>
        </p:nvSpPr>
        <p:spPr>
          <a:xfrm>
            <a:off x="499700" y="1646275"/>
            <a:ext cx="9609300" cy="46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4800">
                <a:solidFill>
                  <a:schemeClr val="dk1"/>
                </a:solidFill>
                <a:highlight>
                  <a:schemeClr val="lt1"/>
                </a:highlight>
                <a:latin typeface="Fredericka the Great"/>
                <a:ea typeface="Fredericka the Great"/>
                <a:cs typeface="Fredericka the Great"/>
                <a:sym typeface="Fredericka the Great"/>
              </a:rPr>
              <a:t>N</a:t>
            </a:r>
            <a:r>
              <a:rPr b="1" i="1" lang="en" sz="4800">
                <a:solidFill>
                  <a:schemeClr val="dk1"/>
                </a:solidFill>
                <a:highlight>
                  <a:schemeClr val="lt1"/>
                </a:highlight>
                <a:latin typeface="Fredericka the Great"/>
                <a:ea typeface="Fredericka the Great"/>
                <a:cs typeface="Fredericka the Great"/>
                <a:sym typeface="Fredericka the Great"/>
              </a:rPr>
              <a:t>u au fost sesizate probleme ce vizează tineretul deci prin urmare nu au fost organizate astfel de consultări </a:t>
            </a:r>
            <a:endParaRPr b="1" i="1" sz="4800">
              <a:solidFill>
                <a:schemeClr val="dk1"/>
              </a:solidFill>
              <a:highlight>
                <a:schemeClr val="lt1"/>
              </a:highlight>
              <a:latin typeface="Fredericka the Great"/>
              <a:ea typeface="Fredericka the Great"/>
              <a:cs typeface="Fredericka the Great"/>
              <a:sym typeface="Fredericka the Great"/>
            </a:endParaRPr>
          </a:p>
          <a:p>
            <a:pPr indent="0" lvl="0" marL="4114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dk1"/>
                </a:solidFill>
                <a:highlight>
                  <a:schemeClr val="lt1"/>
                </a:highlight>
                <a:latin typeface="Fredericka the Great"/>
                <a:ea typeface="Fredericka the Great"/>
                <a:cs typeface="Fredericka the Great"/>
                <a:sym typeface="Fredericka the Great"/>
              </a:rPr>
              <a:t>(Municipiul Beius)</a:t>
            </a:r>
            <a:endParaRPr b="1" sz="4800">
              <a:solidFill>
                <a:schemeClr val="dk1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/>
        </p:nvSpPr>
        <p:spPr>
          <a:xfrm>
            <a:off x="1375950" y="2140350"/>
            <a:ext cx="7940100" cy="3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Ce am intrebat?</a:t>
            </a:r>
            <a:endParaRPr sz="96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/>
        </p:nvSpPr>
        <p:spPr>
          <a:xfrm>
            <a:off x="1001100" y="1642200"/>
            <a:ext cx="8689800" cy="42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0">
                <a:solidFill>
                  <a:srgbClr val="222222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I</a:t>
            </a:r>
            <a:r>
              <a:rPr lang="en" sz="6000">
                <a:solidFill>
                  <a:srgbClr val="222222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nformații referitoare la finanțarea proiectelor destinate tineretului în localitatea dvs.:</a:t>
            </a:r>
            <a:endParaRPr sz="6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/>
        </p:nvSpPr>
        <p:spPr>
          <a:xfrm>
            <a:off x="224550" y="1445700"/>
            <a:ext cx="10242900" cy="46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22222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Pentru scopul acestei cereri, definim </a:t>
            </a:r>
            <a:endParaRPr sz="4800">
              <a:solidFill>
                <a:srgbClr val="222222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22222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"</a:t>
            </a:r>
            <a:r>
              <a:rPr b="1" lang="en" sz="4800">
                <a:solidFill>
                  <a:srgbClr val="222222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proiecte destinate tineretului</a:t>
            </a:r>
            <a:r>
              <a:rPr lang="en" sz="4800">
                <a:solidFill>
                  <a:srgbClr val="222222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" </a:t>
            </a:r>
            <a:endParaRPr sz="4800">
              <a:solidFill>
                <a:srgbClr val="222222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4800">
                <a:solidFill>
                  <a:srgbClr val="222222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ca fiind proiecte care au ca beneficiari tineri cu vârste cuprinse între 14 și 35 de ani. </a:t>
            </a:r>
            <a:endParaRPr sz="4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/>
        </p:nvSpPr>
        <p:spPr>
          <a:xfrm>
            <a:off x="246300" y="1195375"/>
            <a:ext cx="10199400" cy="53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4800">
                <a:solidFill>
                  <a:srgbClr val="222222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Aceste proiecte pot fi inițiative, activități sau programe care vizează dezvoltarea și sprijinirea tinerilor în diverse domenii, cum ar fi educație, formare profesională, cultură, sport, voluntariat, implicare civică și altele.</a:t>
            </a:r>
            <a:endParaRPr sz="4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13" name="Google Shape;11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/>
        </p:nvSpPr>
        <p:spPr>
          <a:xfrm>
            <a:off x="1375950" y="1541100"/>
            <a:ext cx="7940100" cy="4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Cum arata capul de tabel cerut ?</a:t>
            </a:r>
            <a:endParaRPr sz="96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119" name="Google Shape;11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/>
        </p:nvSpPr>
        <p:spPr>
          <a:xfrm>
            <a:off x="180975" y="250375"/>
            <a:ext cx="10555500" cy="53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Pentru a veni în ajutorul dumneavoastră am pregatit și un fișier Excel care permite completarea ușoară a acestor întrebări pe care îl găsiți atașat.</a:t>
            </a:r>
            <a:endParaRPr sz="12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(1) Suma totală alocată pentru finanțarea proiectelor tineretului în anul 2022 (RON).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(2) Suma totală alocată pentru finanțarea proiectelor tineretului în anul 2021 (RON).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(3) Suma totală alocată pentru finanțarea proiectelor tineretului în anul 2020 (RON).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(4a) Numărul total de proiecte finanțate prin concurs în anul 2022.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(4b) Suma totală alocată pentru finanțarea proiectelor câștigătoare în anul 2022.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(5a) Numărul total de proiecte finanțate prin concurs în anul 2021.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(5b) Suma totală alocată pentru finanțarea proiectelor câștigătoare în anul 2021.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(6a) Numărul total de proiecte finanțate prin concurs în anul 2020.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(6b) Suma totală alocată pentru finanțarea proiectelor câștigătoare în anul 2020.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(7a) Numărul total de asocieri/parteneriate directe încheiate în anul 2022 pentru finanțarea proiectelor destinate tineretului.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(7b) Suma totală alocată pentru proiectele derulate prin asocieri/parteneriate directe în anul 2022 pentru finanțarea proiectelor destinate tineretului.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(8a) Numărul total de asocieri/parteneriate directe încheiate în anul 2021 pentru finanțarea proiectelor destinate tineretului.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(8b) Suma totală alocată pentru proiectele derulate prin asocieri/parteneriate directe în anul 2021 pentru finanțarea proiectelor destinate tineretului.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(9a) Numărul total de asocieri/parteneriate directe încheiate în anul 2020 pentru finanțarea proiectelor destinate tineretului.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(9b) Suma totală alocată pentru proiectele derulate prin asocieri/parteneriate directe în anul 2020 pentru finanțarea proiectelor destinate tineretului.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(10) Dacă administrația locală are în plan construirea unui centru de tineret: [DA/NU]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(11) Stadiul și termenul de finalizare a proiectului de construire a centrului de tineret.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(12a) Numărul de tineri care au părăsit localitatea în anul curent.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(12b) Numărul de tineri care au părăsit localitatea în ultimii 5 ani.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Planuri de implicare a lucrătorilor de tineret: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(13a) Dacă administrația locală are în plan angajarea lucrătorilor de tineret în cadrul instituției.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(13b) Dacă administrația locală are în plan colaborarea cu ONG-uri pentru implicarea tinerilor în activitățile locale.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Char char="●"/>
            </a:pPr>
            <a:r>
              <a:rPr lang="en">
                <a:solidFill>
                  <a:srgbClr val="FF0000"/>
                </a:solidFill>
              </a:rPr>
              <a:t>(13c) Numarul de lucrători de tineret angajati în cadrul instituției.</a:t>
            </a:r>
            <a:endParaRPr>
              <a:solidFill>
                <a:srgbClr val="FF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(14) Numărul total de proceduri de consultare cu organizaţiile neguvernamentale de tineret şi pentru tineret din ultimii 5 ani, conform Legea tinerilor nr. 350/2006 alin 10 punct 2,3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125" name="Google Shape;12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375950" y="2140350"/>
            <a:ext cx="7940100" cy="3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Pe cine am intrebat </a:t>
            </a:r>
            <a:r>
              <a:rPr lang="en" sz="9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?</a:t>
            </a:r>
            <a:endParaRPr sz="96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131" name="Google Shape;13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/>
        </p:nvSpPr>
        <p:spPr>
          <a:xfrm>
            <a:off x="1375950" y="2893800"/>
            <a:ext cx="7940100" cy="1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Toate </a:t>
            </a:r>
            <a:r>
              <a:rPr lang="en" sz="48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primăriile</a:t>
            </a:r>
            <a:r>
              <a:rPr lang="en" sz="48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 </a:t>
            </a:r>
            <a:endParaRPr sz="48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din </a:t>
            </a:r>
            <a:r>
              <a:rPr lang="en" sz="48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România</a:t>
            </a:r>
            <a:endParaRPr sz="48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137" name="Google Shape;1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/>
        </p:nvSpPr>
        <p:spPr>
          <a:xfrm>
            <a:off x="1375950" y="2140350"/>
            <a:ext cx="7940100" cy="3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De c</a:t>
            </a:r>
            <a:r>
              <a:rPr lang="en" sz="9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e am intrebat?</a:t>
            </a:r>
            <a:endParaRPr sz="96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/>
        </p:nvSpPr>
        <p:spPr>
          <a:xfrm>
            <a:off x="415275" y="1058850"/>
            <a:ext cx="9705900" cy="54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Saira Stencil One"/>
                <a:ea typeface="Saira Stencil One"/>
                <a:cs typeface="Saira Stencil One"/>
                <a:sym typeface="Saira Stencil One"/>
              </a:rPr>
              <a:t>Statul român glorifică tineretul în cuvinte, realitatea politicilor și finanțelor proiectelor de tineret spune altceva: </a:t>
            </a:r>
            <a:endParaRPr sz="4800"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latin typeface="Saira Stencil One"/>
                <a:ea typeface="Saira Stencil One"/>
                <a:cs typeface="Saira Stencil One"/>
                <a:sym typeface="Saira Stencil One"/>
              </a:rPr>
              <a:t>Interesul real</a:t>
            </a:r>
            <a:r>
              <a:rPr lang="en" sz="4800">
                <a:latin typeface="Saira Stencil One"/>
                <a:ea typeface="Saira Stencil One"/>
                <a:cs typeface="Saira Stencil One"/>
                <a:sym typeface="Saira Stencil One"/>
              </a:rPr>
              <a:t> și </a:t>
            </a:r>
            <a:r>
              <a:rPr b="1" lang="en" sz="4800">
                <a:latin typeface="Saira Stencil One"/>
                <a:ea typeface="Saira Stencil One"/>
                <a:cs typeface="Saira Stencil One"/>
                <a:sym typeface="Saira Stencil One"/>
              </a:rPr>
              <a:t>suportul</a:t>
            </a:r>
            <a:r>
              <a:rPr lang="en" sz="4800">
                <a:latin typeface="Saira Stencil One"/>
                <a:ea typeface="Saira Stencil One"/>
                <a:cs typeface="Saira Stencil One"/>
                <a:sym typeface="Saira Stencil One"/>
              </a:rPr>
              <a:t> pentru tineri este aproape inexistent.</a:t>
            </a:r>
            <a:endParaRPr sz="4800"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149" name="Google Shape;14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 txBox="1"/>
          <p:nvPr/>
        </p:nvSpPr>
        <p:spPr>
          <a:xfrm>
            <a:off x="1138725" y="1396350"/>
            <a:ext cx="8355600" cy="47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Cate </a:t>
            </a:r>
            <a:r>
              <a:rPr lang="en" sz="9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răspunsuri</a:t>
            </a:r>
            <a:r>
              <a:rPr lang="en" sz="9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 am procesat</a:t>
            </a:r>
            <a:r>
              <a:rPr lang="en" sz="9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 ?</a:t>
            </a:r>
            <a:endParaRPr sz="96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155" name="Google Shape;15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0"/>
          <p:cNvSpPr txBox="1"/>
          <p:nvPr/>
        </p:nvSpPr>
        <p:spPr>
          <a:xfrm>
            <a:off x="1375950" y="2954100"/>
            <a:ext cx="7940100" cy="16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420</a:t>
            </a:r>
            <a:endParaRPr sz="96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161" name="Google Shape;16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1"/>
          <p:cNvSpPr txBox="1"/>
          <p:nvPr/>
        </p:nvSpPr>
        <p:spPr>
          <a:xfrm>
            <a:off x="2231075" y="296825"/>
            <a:ext cx="6229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Rata de 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răspuns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3200 cereri</a:t>
            </a:r>
            <a:endParaRPr b="1" sz="30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sp>
        <p:nvSpPr>
          <p:cNvPr id="167" name="Google Shape;167;p31"/>
          <p:cNvSpPr txBox="1"/>
          <p:nvPr/>
        </p:nvSpPr>
        <p:spPr>
          <a:xfrm>
            <a:off x="3207425" y="6799575"/>
            <a:ext cx="4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  <a:hlinkClick r:id="rId3"/>
              </a:rPr>
              <a:t>Vezi lista completa cu 420 de primarii</a:t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pic>
        <p:nvPicPr>
          <p:cNvPr id="168" name="Google Shape;168;p31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4088" y="1095725"/>
            <a:ext cx="8983768" cy="555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/>
          <p:nvPr/>
        </p:nvSpPr>
        <p:spPr>
          <a:xfrm>
            <a:off x="1168200" y="1444350"/>
            <a:ext cx="8355600" cy="46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Următoarele</a:t>
            </a:r>
            <a:r>
              <a:rPr lang="en" sz="60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 date fac referire strict la cele 420 de </a:t>
            </a:r>
            <a:r>
              <a:rPr lang="en" sz="60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răspunsuri primite și procesate.</a:t>
            </a:r>
            <a:endParaRPr sz="60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175" name="Google Shape;17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3"/>
          <p:cNvSpPr txBox="1"/>
          <p:nvPr/>
        </p:nvSpPr>
        <p:spPr>
          <a:xfrm>
            <a:off x="0" y="2117700"/>
            <a:ext cx="10692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91666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903,255</a:t>
            </a:r>
            <a:endParaRPr sz="96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sp>
        <p:nvSpPr>
          <p:cNvPr id="182" name="Google Shape;182;p33"/>
          <p:cNvSpPr txBox="1"/>
          <p:nvPr/>
        </p:nvSpPr>
        <p:spPr>
          <a:xfrm>
            <a:off x="403250" y="5148325"/>
            <a:ext cx="9488700" cy="17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Tineri 15-35 ani în localitățile cu răspunsuri procesate</a:t>
            </a:r>
            <a:endParaRPr sz="48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4"/>
          <p:cNvSpPr txBox="1"/>
          <p:nvPr/>
        </p:nvSpPr>
        <p:spPr>
          <a:xfrm>
            <a:off x="0" y="2117700"/>
            <a:ext cx="10692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3.704.983</a:t>
            </a:r>
            <a:endParaRPr sz="96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sp>
        <p:nvSpPr>
          <p:cNvPr id="189" name="Google Shape;189;p34"/>
          <p:cNvSpPr txBox="1"/>
          <p:nvPr/>
        </p:nvSpPr>
        <p:spPr>
          <a:xfrm>
            <a:off x="403250" y="4810725"/>
            <a:ext cx="9488700" cy="17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Total populație în localitățile cu răspunsuri procesate</a:t>
            </a:r>
            <a:endParaRPr sz="4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5"/>
          <p:cNvSpPr txBox="1"/>
          <p:nvPr/>
        </p:nvSpPr>
        <p:spPr>
          <a:xfrm>
            <a:off x="408450" y="2120425"/>
            <a:ext cx="101457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533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4800"/>
              <a:buFont typeface="Saira Stencil One"/>
              <a:buChar char="⛶"/>
            </a:pP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4</a:t>
            </a: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20</a:t>
            </a: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 de localității unde locuiesc:</a:t>
            </a:r>
            <a:endParaRPr sz="48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-533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4800"/>
              <a:buFont typeface="Saira Stencil One"/>
              <a:buChar char="➢"/>
            </a:pP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900 mii tineri</a:t>
            </a:r>
            <a:endParaRPr sz="48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-533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4800"/>
              <a:buFont typeface="Saira Stencil One"/>
              <a:buChar char="➢"/>
            </a:pP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3.7 milioane de persoane</a:t>
            </a:r>
            <a:endParaRPr sz="48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-533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4800"/>
              <a:buFont typeface="Saira Stencil One"/>
              <a:buChar char="⛶"/>
            </a:pP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Tinerii din cele 420 de </a:t>
            </a: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localității </a:t>
            </a: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reprezintă 16.4% din totalul tinerilor din România</a:t>
            </a:r>
            <a:endParaRPr sz="48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sp>
        <p:nvSpPr>
          <p:cNvPr id="196" name="Google Shape;196;p35"/>
          <p:cNvSpPr txBox="1"/>
          <p:nvPr/>
        </p:nvSpPr>
        <p:spPr>
          <a:xfrm>
            <a:off x="0" y="454325"/>
            <a:ext cx="10692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Reprezentabilitate studiu</a:t>
            </a:r>
            <a:endParaRPr sz="60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6"/>
          <p:cNvSpPr txBox="1"/>
          <p:nvPr/>
        </p:nvSpPr>
        <p:spPr>
          <a:xfrm>
            <a:off x="1168200" y="1444350"/>
            <a:ext cx="8355600" cy="46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Fonduri alocate către tineret </a:t>
            </a:r>
            <a:endParaRPr sz="96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202" name="Google Shape;20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7"/>
          <p:cNvSpPr txBox="1"/>
          <p:nvPr/>
        </p:nvSpPr>
        <p:spPr>
          <a:xfrm>
            <a:off x="1168200" y="1449300"/>
            <a:ext cx="8355600" cy="46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78M RON</a:t>
            </a:r>
            <a:endParaRPr sz="72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124</a:t>
            </a:r>
            <a:r>
              <a:rPr lang="en" sz="72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 proiecte</a:t>
            </a:r>
            <a:endParaRPr sz="72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(2020)</a:t>
            </a:r>
            <a:endParaRPr sz="36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208" name="Google Shape;20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8"/>
          <p:cNvSpPr txBox="1"/>
          <p:nvPr/>
        </p:nvSpPr>
        <p:spPr>
          <a:xfrm>
            <a:off x="1168200" y="1449300"/>
            <a:ext cx="8355600" cy="46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152</a:t>
            </a:r>
            <a:r>
              <a:rPr lang="en" sz="72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M RON</a:t>
            </a:r>
            <a:endParaRPr sz="72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197 proiecte</a:t>
            </a:r>
            <a:endParaRPr sz="72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(2021)</a:t>
            </a:r>
            <a:endParaRPr sz="36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214" name="Google Shape;21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9"/>
          <p:cNvSpPr txBox="1"/>
          <p:nvPr/>
        </p:nvSpPr>
        <p:spPr>
          <a:xfrm>
            <a:off x="1168200" y="1449300"/>
            <a:ext cx="8355600" cy="46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264</a:t>
            </a:r>
            <a:r>
              <a:rPr lang="en" sz="72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M RON</a:t>
            </a:r>
            <a:endParaRPr sz="72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335 proiecte </a:t>
            </a:r>
            <a:endParaRPr sz="72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(2022)</a:t>
            </a:r>
            <a:endParaRPr sz="36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220" name="Google Shape;22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0"/>
          <p:cNvSpPr txBox="1"/>
          <p:nvPr/>
        </p:nvSpPr>
        <p:spPr>
          <a:xfrm>
            <a:off x="2231075" y="308900"/>
            <a:ext cx="6229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Ați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a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locat fonduri pentru tineret ? </a:t>
            </a:r>
            <a:r>
              <a:rPr b="1" lang="en" sz="3000">
                <a:solidFill>
                  <a:schemeClr val="dk1"/>
                </a:solidFill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(2022) </a:t>
            </a:r>
            <a:endParaRPr b="1" sz="30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sp>
        <p:nvSpPr>
          <p:cNvPr id="226" name="Google Shape;226;p40"/>
          <p:cNvSpPr txBox="1"/>
          <p:nvPr/>
        </p:nvSpPr>
        <p:spPr>
          <a:xfrm>
            <a:off x="3207425" y="6799575"/>
            <a:ext cx="4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  <a:hlinkClick r:id="rId3"/>
              </a:rPr>
              <a:t>Vezi lista completa cu 420 de primarii</a:t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pic>
        <p:nvPicPr>
          <p:cNvPr id="227" name="Google Shape;227;p40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9750" y="1270263"/>
            <a:ext cx="8572500" cy="530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1"/>
          <p:cNvSpPr txBox="1"/>
          <p:nvPr/>
        </p:nvSpPr>
        <p:spPr>
          <a:xfrm>
            <a:off x="728775" y="1699500"/>
            <a:ext cx="9488700" cy="41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67% dau fix 0 lei pentru tinerii. </a:t>
            </a:r>
            <a:endParaRPr sz="48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Sa vedem </a:t>
            </a:r>
            <a:r>
              <a:rPr lang="en" sz="48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niște</a:t>
            </a:r>
            <a:r>
              <a:rPr lang="en" sz="48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 localitati </a:t>
            </a:r>
            <a:r>
              <a:rPr lang="en" sz="4800">
                <a:solidFill>
                  <a:schemeClr val="dk1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 care “măcar” oferă ceva.</a:t>
            </a:r>
            <a:endParaRPr sz="48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234" name="Google Shape;23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2"/>
          <p:cNvSpPr txBox="1"/>
          <p:nvPr/>
        </p:nvSpPr>
        <p:spPr>
          <a:xfrm>
            <a:off x="635875" y="365125"/>
            <a:ext cx="94203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Localități</a:t>
            </a:r>
            <a:r>
              <a:rPr b="1" lang="en" sz="3000">
                <a:solidFill>
                  <a:schemeClr val="dk1"/>
                </a:solidFill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care </a:t>
            </a:r>
            <a:r>
              <a:rPr b="1" lang="en" sz="3000">
                <a:solidFill>
                  <a:schemeClr val="dk1"/>
                </a:solidFill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investesc</a:t>
            </a:r>
            <a:r>
              <a:rPr b="1" lang="en" sz="3000">
                <a:solidFill>
                  <a:schemeClr val="dk1"/>
                </a:solidFill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sub 10 RON/AN </a:t>
            </a:r>
            <a:endParaRPr b="1" sz="3000">
              <a:solidFill>
                <a:schemeClr val="dk1"/>
              </a:solidFill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per tanar din localitate</a:t>
            </a:r>
            <a:r>
              <a:rPr b="1" lang="en" sz="3000">
                <a:solidFill>
                  <a:schemeClr val="dk1"/>
                </a:solidFill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(2022)</a:t>
            </a:r>
            <a:endParaRPr b="1" sz="3000">
              <a:solidFill>
                <a:schemeClr val="dk1"/>
              </a:solidFill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sp>
        <p:nvSpPr>
          <p:cNvPr id="240" name="Google Shape;240;p42"/>
          <p:cNvSpPr txBox="1"/>
          <p:nvPr/>
        </p:nvSpPr>
        <p:spPr>
          <a:xfrm>
            <a:off x="3207450" y="6736050"/>
            <a:ext cx="4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  <a:hlinkClick r:id="rId3"/>
              </a:rPr>
              <a:t>Vezi lista completa cu 420 de primarii</a:t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pic>
        <p:nvPicPr>
          <p:cNvPr id="241" name="Google Shape;241;p42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863" y="1532250"/>
            <a:ext cx="9420275" cy="52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7" name="Google Shape;247;p43"/>
          <p:cNvGraphicFramePr/>
          <p:nvPr/>
        </p:nvGraphicFramePr>
        <p:xfrm>
          <a:off x="1007588" y="1660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{556B81F2-F243-4FDB-B182-EEED855F53FA}</a:tableStyleId>
              </a:tblPr>
              <a:tblGrid>
                <a:gridCol w="787425"/>
                <a:gridCol w="1412400"/>
                <a:gridCol w="1142725"/>
                <a:gridCol w="1725750"/>
                <a:gridCol w="1673650"/>
                <a:gridCol w="1934875"/>
              </a:tblGrid>
              <a:tr h="898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Loc după numar populatie</a:t>
                      </a:r>
                      <a:endParaRPr b="1"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Total număr tineri 15-35 ani în localitate (INS)</a:t>
                      </a:r>
                      <a:endParaRPr b="1"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Judete</a:t>
                      </a:r>
                      <a:endParaRPr b="1"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Localitate</a:t>
                      </a:r>
                      <a:endParaRPr b="1"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Bani alocați pentru fiecare persoana tanar (2022)</a:t>
                      </a:r>
                      <a:endParaRPr b="1"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Suma plătită de fiecare locuitor pentru proiecte de tineret(2022)</a:t>
                      </a:r>
                      <a:endParaRPr b="1"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81876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SECTOR 2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BUCURESTI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806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183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81876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SECTOR 5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BUCURESTI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26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6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81876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SECTOR 3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BUCURESTI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63823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Constanta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CONSTANTA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22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5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27182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Buzau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BUZAU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0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0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117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4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18139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Caras-Severin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RESITA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11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5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15820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Hunedoara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HUNEDOARA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4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6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13812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Hunedoara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DEVA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41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8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117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7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13840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Covasna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SFANTU GHEORGHE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7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8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13225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Galati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TECUCI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0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0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9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10289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Timis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LUGOJ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34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8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10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8581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Ialomita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FETESTI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6193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1591</a:t>
                      </a:r>
                      <a:endParaRPr sz="16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43"/>
          <p:cNvSpPr txBox="1"/>
          <p:nvPr/>
        </p:nvSpPr>
        <p:spPr>
          <a:xfrm>
            <a:off x="2231075" y="296825"/>
            <a:ext cx="6229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Top 10 Localității după mărime -  </a:t>
            </a:r>
            <a:endParaRPr b="1" sz="30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Bani alocați pentru tineret 2022</a:t>
            </a:r>
            <a:endParaRPr b="1" sz="30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sp>
        <p:nvSpPr>
          <p:cNvPr id="249" name="Google Shape;249;p43"/>
          <p:cNvSpPr txBox="1"/>
          <p:nvPr/>
        </p:nvSpPr>
        <p:spPr>
          <a:xfrm>
            <a:off x="3207425" y="6799575"/>
            <a:ext cx="4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  <a:hlinkClick r:id="rId3"/>
              </a:rPr>
              <a:t>Vezi lista completa cu 420 de primarii</a:t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pic>
        <p:nvPicPr>
          <p:cNvPr id="250" name="Google Shape;25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4"/>
          <p:cNvSpPr txBox="1"/>
          <p:nvPr/>
        </p:nvSpPr>
        <p:spPr>
          <a:xfrm>
            <a:off x="1333450" y="365125"/>
            <a:ext cx="8133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Top </a:t>
            </a:r>
            <a:r>
              <a:rPr b="1" lang="en" sz="3000">
                <a:solidFill>
                  <a:schemeClr val="dk1"/>
                </a:solidFill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localității</a:t>
            </a:r>
            <a:r>
              <a:rPr b="1" lang="en" sz="3000">
                <a:solidFill>
                  <a:schemeClr val="dk1"/>
                </a:solidFill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</a:t>
            </a:r>
            <a:r>
              <a:rPr b="1" lang="en" sz="3000">
                <a:solidFill>
                  <a:schemeClr val="dk1"/>
                </a:solidFill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după</a:t>
            </a:r>
            <a:r>
              <a:rPr b="1" lang="en" sz="3000">
                <a:solidFill>
                  <a:schemeClr val="dk1"/>
                </a:solidFill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b</a:t>
            </a:r>
            <a:r>
              <a:rPr b="1" lang="en" sz="3000">
                <a:solidFill>
                  <a:schemeClr val="dk1"/>
                </a:solidFill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ani alocați pentru tineret 2022</a:t>
            </a:r>
            <a:endParaRPr b="1" sz="3000">
              <a:solidFill>
                <a:schemeClr val="dk1"/>
              </a:solidFill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sp>
        <p:nvSpPr>
          <p:cNvPr id="256" name="Google Shape;256;p44"/>
          <p:cNvSpPr txBox="1"/>
          <p:nvPr/>
        </p:nvSpPr>
        <p:spPr>
          <a:xfrm>
            <a:off x="3207450" y="6736050"/>
            <a:ext cx="4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  <a:hlinkClick r:id="rId3"/>
              </a:rPr>
              <a:t>Vezi lista completa cu 420 de primarii</a:t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pic>
        <p:nvPicPr>
          <p:cNvPr id="257" name="Google Shape;257;p44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800" y="1164025"/>
            <a:ext cx="9394406" cy="55720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8" name="Google Shape;258;p44"/>
          <p:cNvCxnSpPr/>
          <p:nvPr/>
        </p:nvCxnSpPr>
        <p:spPr>
          <a:xfrm flipH="1" rot="10800000">
            <a:off x="1335175" y="4000775"/>
            <a:ext cx="8425200" cy="1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59" name="Google Shape;259;p44"/>
          <p:cNvSpPr txBox="1"/>
          <p:nvPr/>
        </p:nvSpPr>
        <p:spPr>
          <a:xfrm>
            <a:off x="4909200" y="3393637"/>
            <a:ext cx="4851300" cy="58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Alocatie copii 2023 (3075 RON /AN)</a:t>
            </a:r>
            <a:endParaRPr b="1" sz="26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pic>
        <p:nvPicPr>
          <p:cNvPr id="260" name="Google Shape;26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5"/>
          <p:cNvSpPr txBox="1"/>
          <p:nvPr/>
        </p:nvSpPr>
        <p:spPr>
          <a:xfrm>
            <a:off x="1279350" y="330750"/>
            <a:ext cx="8133300" cy="11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Localități cu finanțare 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alocată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pentru tineri 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în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2022 care depășesc alocația pentru 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C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opii (3072 RON).</a:t>
            </a:r>
            <a:endParaRPr b="1" sz="30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sp>
        <p:nvSpPr>
          <p:cNvPr id="266" name="Google Shape;266;p45"/>
          <p:cNvSpPr txBox="1"/>
          <p:nvPr/>
        </p:nvSpPr>
        <p:spPr>
          <a:xfrm>
            <a:off x="3664625" y="6888450"/>
            <a:ext cx="4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  <a:hlinkClick r:id="rId3"/>
              </a:rPr>
              <a:t>Vezi lista completa cu 420 de primarii</a:t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graphicFrame>
        <p:nvGraphicFramePr>
          <p:cNvPr id="267" name="Google Shape;267;p45"/>
          <p:cNvGraphicFramePr/>
          <p:nvPr/>
        </p:nvGraphicFramePr>
        <p:xfrm>
          <a:off x="795025" y="3103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{556B81F2-F243-4FDB-B182-EEED855F53FA}</a:tableStyleId>
              </a:tblPr>
              <a:tblGrid>
                <a:gridCol w="1027000"/>
                <a:gridCol w="1561050"/>
                <a:gridCol w="1528425"/>
                <a:gridCol w="2332400"/>
                <a:gridCol w="2653050"/>
              </a:tblGrid>
              <a:tr h="1316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Judet</a:t>
                      </a:r>
                      <a:endParaRPr b="1"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Localitate</a:t>
                      </a:r>
                      <a:endParaRPr b="1"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Total număr tineri 15-35 ani în localitate (INS)</a:t>
                      </a:r>
                      <a:endParaRPr b="1"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Bani alocați pentru fiecare persoana tanar (2022) (RON)</a:t>
                      </a:r>
                      <a:endParaRPr b="1"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Suma plătită de fiecare locuitor pentru proiecte de tineret(2022)</a:t>
                      </a:r>
                      <a:endParaRPr b="1"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8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Bihor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BEIUS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2419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32974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7477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8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Suceava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VATRA MOLDOVITEI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1221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6522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1828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Ialomita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MUNICIPIUL FETESTI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8581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6193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1591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8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Teleorman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ORAS ZIMNICEA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3289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5002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1180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8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Gorj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BARBATESTI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374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3808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958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8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Brasov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BUDILA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1653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3171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1015</a:t>
                      </a:r>
                      <a:endParaRPr sz="18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8" name="Google Shape;268;p45"/>
          <p:cNvSpPr txBox="1"/>
          <p:nvPr/>
        </p:nvSpPr>
        <p:spPr>
          <a:xfrm>
            <a:off x="2979250" y="1890475"/>
            <a:ext cx="6917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L</a:t>
            </a:r>
            <a:r>
              <a:rPr lang="en" sz="30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ocalității</a:t>
            </a:r>
            <a:r>
              <a:rPr lang="en" sz="30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care </a:t>
            </a:r>
            <a:r>
              <a:rPr lang="en" sz="30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oferă</a:t>
            </a:r>
            <a:r>
              <a:rPr lang="en" sz="30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peste 3072 RON pentru fiecare tanar intre 15-35 de ani din localitate pentru fonduri de tineret</a:t>
            </a:r>
            <a:endParaRPr sz="30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sp>
        <p:nvSpPr>
          <p:cNvPr id="269" name="Google Shape;269;p45"/>
          <p:cNvSpPr txBox="1"/>
          <p:nvPr/>
        </p:nvSpPr>
        <p:spPr>
          <a:xfrm>
            <a:off x="718825" y="1798075"/>
            <a:ext cx="2119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highlight>
                  <a:srgbClr val="6AA84F"/>
                </a:highlight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1.4 %</a:t>
            </a:r>
            <a:endParaRPr b="1" sz="7200">
              <a:highlight>
                <a:srgbClr val="6AA84F"/>
              </a:highlight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pic>
        <p:nvPicPr>
          <p:cNvPr id="270" name="Google Shape;27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6"/>
          <p:cNvSpPr txBox="1"/>
          <p:nvPr/>
        </p:nvSpPr>
        <p:spPr>
          <a:xfrm>
            <a:off x="1375950" y="2960250"/>
            <a:ext cx="7940100" cy="16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91666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Consultare cu tinerii</a:t>
            </a:r>
            <a:endParaRPr sz="60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276" name="Google Shape;27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7"/>
          <p:cNvSpPr txBox="1"/>
          <p:nvPr/>
        </p:nvSpPr>
        <p:spPr>
          <a:xfrm>
            <a:off x="549300" y="365125"/>
            <a:ext cx="9593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Număr consultări tineret ultimii 5 ani. </a:t>
            </a:r>
            <a:endParaRPr i="1" sz="23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pic>
        <p:nvPicPr>
          <p:cNvPr id="282" name="Google Shape;282;p47" title="Chart"/>
          <p:cNvPicPr preferRelativeResize="0"/>
          <p:nvPr/>
        </p:nvPicPr>
        <p:blipFill rotWithShape="1">
          <a:blip r:embed="rId3">
            <a:alphaModFix/>
          </a:blip>
          <a:srcRect b="13741" l="0" r="0" t="0"/>
          <a:stretch/>
        </p:blipFill>
        <p:spPr>
          <a:xfrm>
            <a:off x="1426013" y="3177175"/>
            <a:ext cx="7839975" cy="4181424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7"/>
          <p:cNvSpPr txBox="1"/>
          <p:nvPr/>
        </p:nvSpPr>
        <p:spPr>
          <a:xfrm>
            <a:off x="2473050" y="1314175"/>
            <a:ext cx="74853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28 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Localității care au organizat 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în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total 134 de 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consultări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privind cei 40.000 de tineri 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între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15-35 de ani cu domiciliu. </a:t>
            </a:r>
            <a:endParaRPr sz="32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sp>
        <p:nvSpPr>
          <p:cNvPr id="284" name="Google Shape;284;p47"/>
          <p:cNvSpPr txBox="1"/>
          <p:nvPr/>
        </p:nvSpPr>
        <p:spPr>
          <a:xfrm>
            <a:off x="493050" y="1264675"/>
            <a:ext cx="2119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highlight>
                  <a:srgbClr val="6AA84F"/>
                </a:highlight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6 % </a:t>
            </a:r>
            <a:endParaRPr b="1" sz="7200">
              <a:highlight>
                <a:srgbClr val="6AA84F"/>
              </a:highlight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sp>
        <p:nvSpPr>
          <p:cNvPr id="285" name="Google Shape;285;p47"/>
          <p:cNvSpPr txBox="1"/>
          <p:nvPr/>
        </p:nvSpPr>
        <p:spPr>
          <a:xfrm>
            <a:off x="2473050" y="2621725"/>
            <a:ext cx="77307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Localității nu au organizat nici o consultare cu tinerii 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în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ultimii 5 ani. 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În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total locuiesc aprox 1 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milion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de tineri 15-35 ani acolo.</a:t>
            </a:r>
            <a:endParaRPr sz="32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sp>
        <p:nvSpPr>
          <p:cNvPr id="286" name="Google Shape;286;p47"/>
          <p:cNvSpPr txBox="1"/>
          <p:nvPr/>
        </p:nvSpPr>
        <p:spPr>
          <a:xfrm>
            <a:off x="493050" y="2560075"/>
            <a:ext cx="2119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highlight>
                  <a:srgbClr val="E06666"/>
                </a:highlight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393</a:t>
            </a:r>
            <a:endParaRPr b="1" sz="7200">
              <a:highlight>
                <a:srgbClr val="E06666"/>
              </a:highlight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pic>
        <p:nvPicPr>
          <p:cNvPr id="287" name="Google Shape;28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8"/>
          <p:cNvSpPr txBox="1"/>
          <p:nvPr/>
        </p:nvSpPr>
        <p:spPr>
          <a:xfrm>
            <a:off x="438775" y="743550"/>
            <a:ext cx="10055100" cy="60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393 din cele 420 de localității de unde am primit răspuns nu au avut acces la nici o consultare cu tinerii în ultimii 5 ani.   </a:t>
            </a:r>
            <a:endParaRPr sz="48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În cele 393 de localității trăiesc 863.000 de tineri între 15-35 ani</a:t>
            </a:r>
            <a:endParaRPr sz="48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9"/>
          <p:cNvSpPr txBox="1"/>
          <p:nvPr/>
        </p:nvSpPr>
        <p:spPr>
          <a:xfrm>
            <a:off x="1375950" y="2140350"/>
            <a:ext cx="7940100" cy="3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91666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Plan colaborare ONG-uri tineret</a:t>
            </a:r>
            <a:endParaRPr sz="7200">
              <a:solidFill>
                <a:schemeClr val="dk1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299" name="Google Shape;29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0"/>
          <p:cNvSpPr txBox="1"/>
          <p:nvPr/>
        </p:nvSpPr>
        <p:spPr>
          <a:xfrm>
            <a:off x="1333450" y="365125"/>
            <a:ext cx="8133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Plan colaborare ONG-uri tineret</a:t>
            </a:r>
            <a:endParaRPr b="1" sz="30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sp>
        <p:nvSpPr>
          <p:cNvPr id="305" name="Google Shape;305;p50"/>
          <p:cNvSpPr txBox="1"/>
          <p:nvPr/>
        </p:nvSpPr>
        <p:spPr>
          <a:xfrm>
            <a:off x="3664625" y="6888450"/>
            <a:ext cx="4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  <a:hlinkClick r:id="rId3"/>
              </a:rPr>
              <a:t>Vezi lista completa cu 420 de primarii</a:t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sp>
        <p:nvSpPr>
          <p:cNvPr id="306" name="Google Shape;306;p50"/>
          <p:cNvSpPr txBox="1"/>
          <p:nvPr/>
        </p:nvSpPr>
        <p:spPr>
          <a:xfrm>
            <a:off x="2448050" y="1371100"/>
            <a:ext cx="7485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Localității au 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în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plan colaborarea cu ONG-uri de tineret.</a:t>
            </a:r>
            <a:endParaRPr sz="32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sp>
        <p:nvSpPr>
          <p:cNvPr id="307" name="Google Shape;307;p50"/>
          <p:cNvSpPr txBox="1"/>
          <p:nvPr/>
        </p:nvSpPr>
        <p:spPr>
          <a:xfrm>
            <a:off x="493050" y="1112275"/>
            <a:ext cx="2119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highlight>
                  <a:srgbClr val="6AA84F"/>
                </a:highlight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32 % </a:t>
            </a:r>
            <a:endParaRPr b="1" sz="7200">
              <a:highlight>
                <a:srgbClr val="6AA84F"/>
              </a:highlight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graphicFrame>
        <p:nvGraphicFramePr>
          <p:cNvPr id="308" name="Google Shape;308;p50"/>
          <p:cNvGraphicFramePr/>
          <p:nvPr/>
        </p:nvGraphicFramePr>
        <p:xfrm>
          <a:off x="756950" y="3914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{556B81F2-F243-4FDB-B182-EEED855F53FA}</a:tableStyleId>
              </a:tblPr>
              <a:tblGrid>
                <a:gridCol w="4643150"/>
                <a:gridCol w="1825700"/>
                <a:gridCol w="878775"/>
                <a:gridCol w="1938675"/>
              </a:tblGrid>
              <a:tr h="13017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chemeClr val="dk1"/>
                          </a:solidFill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Plan colaborare ONG-uri tineret</a:t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B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Număr răspunsuri</a:t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B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B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Total locuitori</a:t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B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DA</a:t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136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32</a:t>
                      </a: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%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1.8M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EAD3"/>
                    </a:solidFill>
                  </a:tcPr>
                </a:tc>
              </a:tr>
              <a:tr h="47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NU</a:t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285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68</a:t>
                      </a: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%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1.9M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47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Total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T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421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T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100%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T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3.7M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T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sp>
        <p:nvSpPr>
          <p:cNvPr id="309" name="Google Shape;309;p50"/>
          <p:cNvSpPr txBox="1"/>
          <p:nvPr/>
        </p:nvSpPr>
        <p:spPr>
          <a:xfrm>
            <a:off x="2473050" y="2469325"/>
            <a:ext cx="6939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Localității care nu au nici un plan 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în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viitor pentru a colabora cu ONG-uri de tineret.</a:t>
            </a:r>
            <a:endParaRPr sz="32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sp>
        <p:nvSpPr>
          <p:cNvPr id="310" name="Google Shape;310;p50"/>
          <p:cNvSpPr txBox="1"/>
          <p:nvPr/>
        </p:nvSpPr>
        <p:spPr>
          <a:xfrm>
            <a:off x="493050" y="2407675"/>
            <a:ext cx="2119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highlight>
                  <a:srgbClr val="E06666"/>
                </a:highlight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285</a:t>
            </a:r>
            <a:endParaRPr b="1" sz="7200">
              <a:highlight>
                <a:srgbClr val="E06666"/>
              </a:highlight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pic>
        <p:nvPicPr>
          <p:cNvPr id="311" name="Google Shape;311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51"/>
          <p:cNvSpPr txBox="1"/>
          <p:nvPr/>
        </p:nvSpPr>
        <p:spPr>
          <a:xfrm>
            <a:off x="499050" y="2043750"/>
            <a:ext cx="9693900" cy="3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În total în cele 393 de localității unde nu s-a organizat nici o consultare cu tinerii locuiesc </a:t>
            </a:r>
            <a:endParaRPr sz="48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3.5 milioane de persoane. </a:t>
            </a:r>
            <a:endParaRPr sz="48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sp>
        <p:nvSpPr>
          <p:cNvPr id="318" name="Google Shape;318;p51"/>
          <p:cNvSpPr txBox="1"/>
          <p:nvPr/>
        </p:nvSpPr>
        <p:spPr>
          <a:xfrm>
            <a:off x="403250" y="5148325"/>
            <a:ext cx="9488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2"/>
          <p:cNvSpPr txBox="1"/>
          <p:nvPr/>
        </p:nvSpPr>
        <p:spPr>
          <a:xfrm>
            <a:off x="1333450" y="365125"/>
            <a:ext cx="8133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Număr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tineri 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plecați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în</a:t>
            </a: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 ultimii 5 ani.</a:t>
            </a:r>
            <a:endParaRPr b="1" sz="30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sp>
        <p:nvSpPr>
          <p:cNvPr id="324" name="Google Shape;324;p52"/>
          <p:cNvSpPr txBox="1"/>
          <p:nvPr/>
        </p:nvSpPr>
        <p:spPr>
          <a:xfrm>
            <a:off x="3664625" y="6888450"/>
            <a:ext cx="4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  <a:hlinkClick r:id="rId3"/>
              </a:rPr>
              <a:t>Vezi lista completa cu 420 de primarii</a:t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graphicFrame>
        <p:nvGraphicFramePr>
          <p:cNvPr id="325" name="Google Shape;325;p52"/>
          <p:cNvGraphicFramePr/>
          <p:nvPr/>
        </p:nvGraphicFramePr>
        <p:xfrm>
          <a:off x="184375" y="12154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{556B81F2-F243-4FDB-B182-EEED855F53FA}</a:tableStyleId>
              </a:tblPr>
              <a:tblGrid>
                <a:gridCol w="1703075"/>
                <a:gridCol w="1000800"/>
                <a:gridCol w="2081475"/>
                <a:gridCol w="2795900"/>
                <a:gridCol w="2850200"/>
              </a:tblGrid>
              <a:tr h="1275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Localitati</a:t>
                      </a:r>
                      <a:endParaRPr b="1"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Judet</a:t>
                      </a:r>
                      <a:endParaRPr b="1"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Număr</a:t>
                      </a: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 tineri </a:t>
                      </a: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plecați</a:t>
                      </a: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 ultimii 5 ani</a:t>
                      </a:r>
                      <a:endParaRPr b="1"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Total număr tineri 15-35 ani în localitate (INS) 2022</a:t>
                      </a:r>
                      <a:endParaRPr b="1"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Procent </a:t>
                      </a: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număr</a:t>
                      </a: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 tineri </a:t>
                      </a: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plecați</a:t>
                      </a: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 </a:t>
                      </a: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în</a:t>
                      </a:r>
                      <a:r>
                        <a:rPr b="1"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 ultimii 5 ani din total tineri</a:t>
                      </a:r>
                      <a:endParaRPr b="1"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ctr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CERTEZE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Satu Mare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1800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1528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54.09%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FORASTI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Suceava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1048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1112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48.52%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MIHESU DE CAMPIE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Mures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581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630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47.98%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DUMBRAVA ROSIE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Neamt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1860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2297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44.74%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PARAVA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Bacau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500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1025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32.79%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MARUNTEI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Olt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460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953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32.55%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TATARANI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Vaslui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230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554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29.34%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STARCHIOJD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Prahova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345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864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28.54%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ZAU DE CAMPIE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Mures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300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840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26.32%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8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CERBAL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Hunedoara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20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56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26.32%</a:t>
                      </a:r>
                      <a:endParaRPr sz="20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26" name="Google Shape;326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3"/>
          <p:cNvSpPr txBox="1"/>
          <p:nvPr/>
        </p:nvSpPr>
        <p:spPr>
          <a:xfrm>
            <a:off x="1375950" y="2140350"/>
            <a:ext cx="7940100" cy="3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91666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Plan construire centru tineret</a:t>
            </a:r>
            <a:endParaRPr b="1" sz="72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332" name="Google Shape;33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54"/>
          <p:cNvPicPr preferRelativeResize="0"/>
          <p:nvPr/>
        </p:nvPicPr>
        <p:blipFill rotWithShape="1">
          <a:blip r:embed="rId3">
            <a:alphaModFix/>
          </a:blip>
          <a:srcRect b="22509" l="683" r="51494" t="69142"/>
          <a:stretch/>
        </p:blipFill>
        <p:spPr>
          <a:xfrm>
            <a:off x="563950" y="2248650"/>
            <a:ext cx="9564098" cy="133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775" y="5083300"/>
            <a:ext cx="9700450" cy="961859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54"/>
          <p:cNvSpPr txBox="1"/>
          <p:nvPr/>
        </p:nvSpPr>
        <p:spPr>
          <a:xfrm>
            <a:off x="2231100" y="4069050"/>
            <a:ext cx="6229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Primăria Sectorului 5</a:t>
            </a:r>
            <a:endParaRPr sz="60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sp>
        <p:nvSpPr>
          <p:cNvPr id="340" name="Google Shape;340;p54"/>
          <p:cNvSpPr txBox="1"/>
          <p:nvPr/>
        </p:nvSpPr>
        <p:spPr>
          <a:xfrm>
            <a:off x="2057700" y="902525"/>
            <a:ext cx="6576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Comuna Nitchidorf, Timis</a:t>
            </a:r>
            <a:endParaRPr sz="60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pic>
        <p:nvPicPr>
          <p:cNvPr id="341" name="Google Shape;341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54"/>
          <p:cNvSpPr/>
          <p:nvPr/>
        </p:nvSpPr>
        <p:spPr>
          <a:xfrm>
            <a:off x="8107475" y="2023979"/>
            <a:ext cx="1953900" cy="2022300"/>
          </a:xfrm>
          <a:prstGeom prst="ellipse">
            <a:avLst/>
          </a:prstGeom>
          <a:noFill/>
          <a:ln cap="flat" cmpd="sng" w="152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54"/>
          <p:cNvSpPr/>
          <p:nvPr/>
        </p:nvSpPr>
        <p:spPr>
          <a:xfrm>
            <a:off x="7878875" y="4614779"/>
            <a:ext cx="1953900" cy="2022300"/>
          </a:xfrm>
          <a:prstGeom prst="ellipse">
            <a:avLst/>
          </a:prstGeom>
          <a:noFill/>
          <a:ln cap="flat" cmpd="sng" w="152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5"/>
          <p:cNvSpPr txBox="1"/>
          <p:nvPr/>
        </p:nvSpPr>
        <p:spPr>
          <a:xfrm>
            <a:off x="1333450" y="365125"/>
            <a:ext cx="8133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Plan construire centru de tineret.</a:t>
            </a:r>
            <a:endParaRPr b="1" sz="30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sp>
        <p:nvSpPr>
          <p:cNvPr id="349" name="Google Shape;349;p55"/>
          <p:cNvSpPr txBox="1"/>
          <p:nvPr/>
        </p:nvSpPr>
        <p:spPr>
          <a:xfrm>
            <a:off x="3664625" y="6888450"/>
            <a:ext cx="4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  <a:hlinkClick r:id="rId3"/>
              </a:rPr>
              <a:t>Vezi lista completa cu 420 de primarii</a:t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pic>
        <p:nvPicPr>
          <p:cNvPr id="350" name="Google Shape;350;p55"/>
          <p:cNvPicPr preferRelativeResize="0"/>
          <p:nvPr/>
        </p:nvPicPr>
        <p:blipFill rotWithShape="1">
          <a:blip r:embed="rId4">
            <a:alphaModFix/>
          </a:blip>
          <a:srcRect b="67029" l="0" r="0" t="4625"/>
          <a:stretch/>
        </p:blipFill>
        <p:spPr>
          <a:xfrm>
            <a:off x="2135525" y="1621350"/>
            <a:ext cx="724100" cy="1589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55"/>
          <p:cNvPicPr preferRelativeResize="0"/>
          <p:nvPr/>
        </p:nvPicPr>
        <p:blipFill rotWithShape="1">
          <a:blip r:embed="rId5">
            <a:alphaModFix/>
          </a:blip>
          <a:srcRect b="0" l="0" r="0" t="13164"/>
          <a:stretch/>
        </p:blipFill>
        <p:spPr>
          <a:xfrm>
            <a:off x="5015538" y="1621351"/>
            <a:ext cx="724100" cy="171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55"/>
          <p:cNvPicPr preferRelativeResize="0"/>
          <p:nvPr/>
        </p:nvPicPr>
        <p:blipFill rotWithShape="1">
          <a:blip r:embed="rId6">
            <a:alphaModFix/>
          </a:blip>
          <a:srcRect b="0" l="0" r="0" t="4897"/>
          <a:stretch/>
        </p:blipFill>
        <p:spPr>
          <a:xfrm>
            <a:off x="7292696" y="1622375"/>
            <a:ext cx="1968075" cy="593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55"/>
          <p:cNvPicPr preferRelativeResize="0"/>
          <p:nvPr/>
        </p:nvPicPr>
        <p:blipFill rotWithShape="1">
          <a:blip r:embed="rId4">
            <a:alphaModFix/>
          </a:blip>
          <a:srcRect b="67029" l="0" r="0" t="4625"/>
          <a:stretch/>
        </p:blipFill>
        <p:spPr>
          <a:xfrm>
            <a:off x="2135525" y="3189104"/>
            <a:ext cx="724100" cy="1589874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55"/>
          <p:cNvSpPr txBox="1"/>
          <p:nvPr/>
        </p:nvSpPr>
        <p:spPr>
          <a:xfrm>
            <a:off x="2135525" y="1318525"/>
            <a:ext cx="622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55" name="Google Shape;355;p55"/>
          <p:cNvGraphicFramePr/>
          <p:nvPr/>
        </p:nvGraphicFramePr>
        <p:xfrm>
          <a:off x="952500" y="10426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{B45AC65B-1872-4CB0-BCB5-FB8B9DB69591}</a:tableStyleId>
              </a:tblPr>
              <a:tblGrid>
                <a:gridCol w="2929000"/>
                <a:gridCol w="2929000"/>
                <a:gridCol w="2929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Big Shoulders Stencil Display"/>
                          <a:ea typeface="Big Shoulders Stencil Display"/>
                          <a:cs typeface="Big Shoulders Stencil Display"/>
                          <a:sym typeface="Big Shoulders Stencil Display"/>
                        </a:rPr>
                        <a:t>DA</a:t>
                      </a:r>
                      <a:endParaRPr b="1" sz="2400">
                        <a:latin typeface="Big Shoulders Stencil Display"/>
                        <a:ea typeface="Big Shoulders Stencil Display"/>
                        <a:cs typeface="Big Shoulders Stencil Display"/>
                        <a:sym typeface="Big Shoulders Stencil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Big Shoulders Stencil Display"/>
                          <a:ea typeface="Big Shoulders Stencil Display"/>
                          <a:cs typeface="Big Shoulders Stencil Display"/>
                          <a:sym typeface="Big Shoulders Stencil Display"/>
                        </a:rPr>
                        <a:t>EXISTA</a:t>
                      </a:r>
                      <a:endParaRPr b="1" sz="2400">
                        <a:latin typeface="Big Shoulders Stencil Display"/>
                        <a:ea typeface="Big Shoulders Stencil Display"/>
                        <a:cs typeface="Big Shoulders Stencil Display"/>
                        <a:sym typeface="Big Shoulders Stencil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Big Shoulders Stencil Display"/>
                          <a:ea typeface="Big Shoulders Stencil Display"/>
                          <a:cs typeface="Big Shoulders Stencil Display"/>
                          <a:sym typeface="Big Shoulders Stencil Display"/>
                        </a:rPr>
                        <a:t>NU</a:t>
                      </a:r>
                      <a:endParaRPr b="1" sz="2400">
                        <a:latin typeface="Big Shoulders Stencil Display"/>
                        <a:ea typeface="Big Shoulders Stencil Display"/>
                        <a:cs typeface="Big Shoulders Stencil Display"/>
                        <a:sym typeface="Big Shoulders Stencil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56" name="Google Shape;356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6"/>
          <p:cNvSpPr txBox="1"/>
          <p:nvPr/>
        </p:nvSpPr>
        <p:spPr>
          <a:xfrm>
            <a:off x="1333450" y="365125"/>
            <a:ext cx="8133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Big Shoulders Stencil Text"/>
                <a:ea typeface="Big Shoulders Stencil Text"/>
                <a:cs typeface="Big Shoulders Stencil Text"/>
                <a:sym typeface="Big Shoulders Stencil Text"/>
              </a:rPr>
              <a:t>Plan construire centru de tineret.</a:t>
            </a:r>
            <a:endParaRPr b="1" sz="3000">
              <a:latin typeface="Big Shoulders Stencil Text"/>
              <a:ea typeface="Big Shoulders Stencil Text"/>
              <a:cs typeface="Big Shoulders Stencil Text"/>
              <a:sym typeface="Big Shoulders Stencil Text"/>
            </a:endParaRPr>
          </a:p>
        </p:txBody>
      </p:sp>
      <p:sp>
        <p:nvSpPr>
          <p:cNvPr id="362" name="Google Shape;362;p56"/>
          <p:cNvSpPr txBox="1"/>
          <p:nvPr/>
        </p:nvSpPr>
        <p:spPr>
          <a:xfrm>
            <a:off x="3664625" y="6888450"/>
            <a:ext cx="4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  <a:hlinkClick r:id="rId3"/>
              </a:rPr>
              <a:t>Vezi lista completa cu 420 de primarii</a:t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sp>
        <p:nvSpPr>
          <p:cNvPr id="363" name="Google Shape;363;p56"/>
          <p:cNvSpPr txBox="1"/>
          <p:nvPr/>
        </p:nvSpPr>
        <p:spPr>
          <a:xfrm>
            <a:off x="2448050" y="1218700"/>
            <a:ext cx="7485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Localității care au deja construit un centru de tineret.</a:t>
            </a:r>
            <a:endParaRPr sz="32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sp>
        <p:nvSpPr>
          <p:cNvPr id="364" name="Google Shape;364;p56"/>
          <p:cNvSpPr txBox="1"/>
          <p:nvPr/>
        </p:nvSpPr>
        <p:spPr>
          <a:xfrm>
            <a:off x="493050" y="959875"/>
            <a:ext cx="2119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highlight>
                  <a:srgbClr val="6AA84F"/>
                </a:highlight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2 % </a:t>
            </a:r>
            <a:endParaRPr b="1" sz="7200">
              <a:highlight>
                <a:srgbClr val="6AA84F"/>
              </a:highlight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graphicFrame>
        <p:nvGraphicFramePr>
          <p:cNvPr id="365" name="Google Shape;365;p56"/>
          <p:cNvGraphicFramePr/>
          <p:nvPr/>
        </p:nvGraphicFramePr>
        <p:xfrm>
          <a:off x="756950" y="3380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{556B81F2-F243-4FDB-B182-EEED855F53FA}</a:tableStyleId>
              </a:tblPr>
              <a:tblGrid>
                <a:gridCol w="3841225"/>
                <a:gridCol w="1510375"/>
                <a:gridCol w="727000"/>
                <a:gridCol w="1603850"/>
                <a:gridCol w="1603850"/>
              </a:tblGrid>
              <a:tr h="1301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Plan construire centru Tineret?</a:t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B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Număr răspunsuri</a:t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B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B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Numar tineri</a:t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B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Total locuitori</a:t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B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DA</a:t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48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11%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217K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907K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264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EAD3"/>
                    </a:solidFill>
                  </a:tcPr>
                </a:tc>
              </a:tr>
              <a:tr h="47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EXISTA</a:t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10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2%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9K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35K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D9EAD3"/>
                    </a:solidFill>
                  </a:tcPr>
                </a:tc>
              </a:tr>
              <a:tr h="47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NU</a:t>
                      </a:r>
                      <a:endParaRPr b="1"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363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87%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676K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2.7M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L cap="flat" cmpd="sng" w="53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47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Total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T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421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T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100%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T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T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100">
                          <a:latin typeface="Big Shoulders Stencil Text"/>
                          <a:ea typeface="Big Shoulders Stencil Text"/>
                          <a:cs typeface="Big Shoulders Stencil Text"/>
                          <a:sym typeface="Big Shoulders Stencil Text"/>
                        </a:rPr>
                        <a:t>3.7M</a:t>
                      </a:r>
                      <a:endParaRPr sz="3100">
                        <a:latin typeface="Big Shoulders Stencil Text"/>
                        <a:ea typeface="Big Shoulders Stencil Text"/>
                        <a:cs typeface="Big Shoulders Stencil Text"/>
                        <a:sym typeface="Big Shoulders Stencil Text"/>
                      </a:endParaRPr>
                    </a:p>
                  </a:txBody>
                  <a:tcPr marT="19050" marB="19050" marR="28575" marL="28575" anchor="b">
                    <a:lnT cap="flat" cmpd="sng" w="264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sp>
        <p:nvSpPr>
          <p:cNvPr id="366" name="Google Shape;366;p56"/>
          <p:cNvSpPr txBox="1"/>
          <p:nvPr/>
        </p:nvSpPr>
        <p:spPr>
          <a:xfrm>
            <a:off x="2473050" y="2316925"/>
            <a:ext cx="6939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Localității nu au nici un plan 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în</a:t>
            </a:r>
            <a:r>
              <a:rPr lang="en" sz="3200"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viitor pentru construirea unui centru de tineret.</a:t>
            </a:r>
            <a:endParaRPr sz="3200"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sp>
        <p:nvSpPr>
          <p:cNvPr id="367" name="Google Shape;367;p56"/>
          <p:cNvSpPr txBox="1"/>
          <p:nvPr/>
        </p:nvSpPr>
        <p:spPr>
          <a:xfrm>
            <a:off x="493050" y="2255275"/>
            <a:ext cx="2119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highlight>
                  <a:srgbClr val="E06666"/>
                </a:highlight>
                <a:latin typeface="Big Shoulders Stencil Display"/>
                <a:ea typeface="Big Shoulders Stencil Display"/>
                <a:cs typeface="Big Shoulders Stencil Display"/>
                <a:sym typeface="Big Shoulders Stencil Display"/>
              </a:rPr>
              <a:t> 87 %</a:t>
            </a:r>
            <a:endParaRPr b="1" sz="7200">
              <a:highlight>
                <a:srgbClr val="E06666"/>
              </a:highlight>
              <a:latin typeface="Big Shoulders Stencil Display"/>
              <a:ea typeface="Big Shoulders Stencil Display"/>
              <a:cs typeface="Big Shoulders Stencil Display"/>
              <a:sym typeface="Big Shoulders Stencil Display"/>
            </a:endParaRPr>
          </a:p>
        </p:txBody>
      </p:sp>
      <p:pic>
        <p:nvPicPr>
          <p:cNvPr id="368" name="Google Shape;368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7"/>
          <p:cNvSpPr txBox="1"/>
          <p:nvPr/>
        </p:nvSpPr>
        <p:spPr>
          <a:xfrm>
            <a:off x="1375950" y="2140350"/>
            <a:ext cx="7940100" cy="3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91666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Număr</a:t>
            </a:r>
            <a:r>
              <a:rPr b="1" lang="en" sz="72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 </a:t>
            </a:r>
            <a:r>
              <a:rPr b="1" lang="en" sz="72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lucrători</a:t>
            </a:r>
            <a:r>
              <a:rPr b="1" lang="en" sz="72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 de tineret </a:t>
            </a:r>
            <a:endParaRPr b="1" sz="72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  <p:pic>
        <p:nvPicPr>
          <p:cNvPr id="374" name="Google Shape;37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58"/>
          <p:cNvPicPr preferRelativeResize="0"/>
          <p:nvPr/>
        </p:nvPicPr>
        <p:blipFill rotWithShape="1">
          <a:blip r:embed="rId3">
            <a:alphaModFix/>
          </a:blip>
          <a:srcRect b="64845" l="0" r="0" t="0"/>
          <a:stretch/>
        </p:blipFill>
        <p:spPr>
          <a:xfrm>
            <a:off x="1588475" y="2819400"/>
            <a:ext cx="7515076" cy="255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58"/>
          <p:cNvPicPr preferRelativeResize="0"/>
          <p:nvPr/>
        </p:nvPicPr>
        <p:blipFill rotWithShape="1">
          <a:blip r:embed="rId3">
            <a:alphaModFix/>
          </a:blip>
          <a:srcRect b="0" l="8533" r="0" t="87762"/>
          <a:stretch/>
        </p:blipFill>
        <p:spPr>
          <a:xfrm>
            <a:off x="632750" y="5548350"/>
            <a:ext cx="9588248" cy="1238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58"/>
          <p:cNvSpPr txBox="1"/>
          <p:nvPr/>
        </p:nvSpPr>
        <p:spPr>
          <a:xfrm>
            <a:off x="0" y="0"/>
            <a:ext cx="10692000" cy="18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N</a:t>
            </a: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u au </a:t>
            </a: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noțiunea</a:t>
            </a: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 de </a:t>
            </a: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lucrător</a:t>
            </a: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 de tineret, </a:t>
            </a:r>
            <a:endParaRPr b="1" sz="3600">
              <a:solidFill>
                <a:srgbClr val="1F1F1F"/>
              </a:solidFill>
              <a:highlight>
                <a:srgbClr val="FFFFFF"/>
              </a:highlight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au </a:t>
            </a: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răspuns</a:t>
            </a: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 cu </a:t>
            </a: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numărul</a:t>
            </a: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 de persoane tinere angajate </a:t>
            </a: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în</a:t>
            </a: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 </a:t>
            </a: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instituție</a:t>
            </a:r>
            <a:r>
              <a:rPr b="1" lang="en" sz="3600">
                <a:solidFill>
                  <a:srgbClr val="1F1F1F"/>
                </a:solidFill>
                <a:highlight>
                  <a:srgbClr val="FFFFFF"/>
                </a:highlight>
                <a:latin typeface="Saira Stencil One"/>
                <a:ea typeface="Saira Stencil One"/>
                <a:cs typeface="Saira Stencil One"/>
                <a:sym typeface="Saira Stencil One"/>
              </a:rPr>
              <a:t>. </a:t>
            </a:r>
            <a:endParaRPr sz="36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053050"/>
            <a:ext cx="2218075" cy="397125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59"/>
          <p:cNvSpPr txBox="1"/>
          <p:nvPr/>
        </p:nvSpPr>
        <p:spPr>
          <a:xfrm>
            <a:off x="311600" y="625850"/>
            <a:ext cx="9861600" cy="62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2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  Cercetare realizata de Florin </a:t>
            </a:r>
            <a:r>
              <a:rPr lang="en" sz="3600">
                <a:solidFill>
                  <a:schemeClr val="dk2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Badita-Nistor</a:t>
            </a:r>
            <a:endParaRPr sz="3600">
              <a:solidFill>
                <a:schemeClr val="dk2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2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2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Presedinte</a:t>
            </a:r>
            <a:endParaRPr sz="3600">
              <a:solidFill>
                <a:schemeClr val="dk2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2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Asociatia Coruptia Ucide</a:t>
            </a:r>
            <a:endParaRPr sz="3600">
              <a:solidFill>
                <a:schemeClr val="dk2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2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facebook.com/coruptia.ucide</a:t>
            </a:r>
            <a:endParaRPr sz="3600">
              <a:solidFill>
                <a:schemeClr val="dk2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2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>
                <a:solidFill>
                  <a:schemeClr val="dk2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P.S. Avem nevoie de persoane care sa ne ajute sa procesam cele 600 de </a:t>
            </a:r>
            <a:r>
              <a:rPr i="1" lang="en" sz="3600">
                <a:solidFill>
                  <a:schemeClr val="dk2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răspunsuri</a:t>
            </a:r>
            <a:r>
              <a:rPr i="1" lang="en" sz="3600">
                <a:solidFill>
                  <a:schemeClr val="dk2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, </a:t>
            </a:r>
            <a:r>
              <a:rPr i="1" lang="en" sz="3600">
                <a:solidFill>
                  <a:schemeClr val="dk2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dacă</a:t>
            </a:r>
            <a:r>
              <a:rPr i="1" lang="en" sz="3600">
                <a:solidFill>
                  <a:schemeClr val="dk2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 </a:t>
            </a:r>
            <a:r>
              <a:rPr i="1" lang="en" sz="3600">
                <a:solidFill>
                  <a:schemeClr val="dk2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poți</a:t>
            </a:r>
            <a:r>
              <a:rPr i="1" lang="en" sz="3600">
                <a:solidFill>
                  <a:schemeClr val="dk2"/>
                </a:solidFill>
                <a:latin typeface="Saira Stencil One"/>
                <a:ea typeface="Saira Stencil One"/>
                <a:cs typeface="Saira Stencil One"/>
                <a:sym typeface="Saira Stencil One"/>
              </a:rPr>
              <a:t> sa ajuti completeaza acest formular. </a:t>
            </a:r>
            <a:endParaRPr i="1" sz="3600">
              <a:solidFill>
                <a:schemeClr val="dk2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2"/>
                </a:solidFill>
                <a:uFill>
                  <a:noFill/>
                </a:uFill>
                <a:latin typeface="Saira Stencil One"/>
                <a:ea typeface="Saira Stencil One"/>
                <a:cs typeface="Saira Stencil One"/>
                <a:sym typeface="Saira Stencil On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https://forms.gle/oWKkYvdMWvPJFVPT8</a:t>
            </a:r>
            <a:endParaRPr sz="3600">
              <a:solidFill>
                <a:schemeClr val="dk2"/>
              </a:solidFill>
              <a:latin typeface="Saira Stencil One"/>
              <a:ea typeface="Saira Stencil One"/>
              <a:cs typeface="Saira Stencil One"/>
              <a:sym typeface="Saira Stencil On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